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967" r:id="rId1"/>
  </p:sldMasterIdLst>
  <p:notesMasterIdLst>
    <p:notesMasterId r:id="rId15"/>
  </p:notesMasterIdLst>
  <p:sldIdLst>
    <p:sldId id="256" r:id="rId2"/>
    <p:sldId id="268" r:id="rId3"/>
    <p:sldId id="271" r:id="rId4"/>
    <p:sldId id="259" r:id="rId5"/>
    <p:sldId id="260" r:id="rId6"/>
    <p:sldId id="273" r:id="rId7"/>
    <p:sldId id="269" r:id="rId8"/>
    <p:sldId id="270" r:id="rId9"/>
    <p:sldId id="275" r:id="rId10"/>
    <p:sldId id="264" r:id="rId11"/>
    <p:sldId id="265" r:id="rId12"/>
    <p:sldId id="274" r:id="rId13"/>
    <p:sldId id="267" r:id="rId14"/>
  </p:sldIdLst>
  <p:sldSz cx="12192000" cy="6858000"/>
  <p:notesSz cx="6858000" cy="9144000"/>
  <p:embeddedFontLst>
    <p:embeddedFont>
      <p:font typeface="Architects Daughter" panose="020B0604020202020204" charset="0"/>
      <p:regular r:id="rId16"/>
    </p:embeddedFont>
    <p:embeddedFont>
      <p:font typeface="Century Gothic" panose="020B0502020202020204" pitchFamily="34" charset="0"/>
      <p:regular r:id="rId17"/>
      <p:bold r:id="rId18"/>
      <p:italic r:id="rId19"/>
      <p:boldItalic r:id="rId20"/>
    </p:embeddedFont>
    <p:embeddedFont>
      <p:font typeface="Comic Sans MS" panose="030F0702030302020204" pitchFamily="66" charset="0"/>
      <p:regular r:id="rId21"/>
      <p:bold r:id="rId22"/>
      <p:italic r:id="rId23"/>
      <p:boldItalic r:id="rId24"/>
    </p:embeddedFont>
    <p:embeddedFont>
      <p:font typeface="Corbel" panose="020B0503020204020204" pitchFamily="34" charset="0"/>
      <p:regular r:id="rId25"/>
      <p:bold r:id="rId26"/>
      <p:italic r:id="rId27"/>
      <p:boldItalic r:id="rId28"/>
    </p:embeddedFont>
    <p:embeddedFont>
      <p:font typeface="Gabriola" panose="04040605051002020D02" pitchFamily="82" charset="0"/>
      <p:regular r:id="rId29"/>
    </p:embeddedFont>
    <p:embeddedFont>
      <p:font typeface="Libre Franklin Thin" panose="020B0604020202020204" charset="0"/>
      <p:bold r:id="rId30"/>
      <p:boldItalic r:id="rId3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hSER354575GehMzcXCyaQAMQ200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ula zigmond" initials="pz" lastIdx="1" clrIdx="0">
    <p:extLst>
      <p:ext uri="{19B8F6BF-5375-455C-9EA6-DF929625EA0E}">
        <p15:presenceInfo xmlns:p15="http://schemas.microsoft.com/office/powerpoint/2012/main" userId="cfe676079874f70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21" Type="http://schemas.openxmlformats.org/officeDocument/2006/relationships/font" Target="fonts/font6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754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9178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48670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265006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11276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6794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01230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067983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546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8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540183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78504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81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  <p:sldLayoutId id="2147483979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"/>
          <p:cNvSpPr txBox="1">
            <a:spLocks noGrp="1"/>
          </p:cNvSpPr>
          <p:nvPr>
            <p:ph type="ctrTitle"/>
          </p:nvPr>
        </p:nvSpPr>
        <p:spPr>
          <a:xfrm>
            <a:off x="798699" y="855023"/>
            <a:ext cx="10922245" cy="25739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</a:pPr>
            <a:r>
              <a:rPr lang="en-US" sz="4000" dirty="0"/>
              <a:t>Senior Falls Prevention Coalition</a:t>
            </a:r>
            <a:br>
              <a:rPr lang="en-US" sz="4000" dirty="0"/>
            </a:br>
            <a:r>
              <a:rPr lang="en-US" sz="4000" dirty="0"/>
              <a:t>of Clay and Platte Counties</a:t>
            </a:r>
            <a:endParaRPr dirty="0"/>
          </a:p>
        </p:txBody>
      </p:sp>
      <p:sp>
        <p:nvSpPr>
          <p:cNvPr id="148" name="Google Shape;148;p1"/>
          <p:cNvSpPr txBox="1">
            <a:spLocks noGrp="1"/>
          </p:cNvSpPr>
          <p:nvPr>
            <p:ph type="subTitle" idx="1"/>
          </p:nvPr>
        </p:nvSpPr>
        <p:spPr>
          <a:xfrm>
            <a:off x="798699" y="4396151"/>
            <a:ext cx="7573409" cy="851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2880"/>
              <a:buNone/>
            </a:pPr>
            <a:r>
              <a:rPr lang="en-US" sz="3600" dirty="0"/>
              <a:t>2023 Look Back and Looking Forward!</a:t>
            </a:r>
            <a:endParaRPr dirty="0"/>
          </a:p>
        </p:txBody>
      </p:sp>
      <p:pic>
        <p:nvPicPr>
          <p:cNvPr id="149" name="Google Shape;14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96556" y="4319650"/>
            <a:ext cx="2344246" cy="185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8"/>
          <p:cNvSpPr txBox="1">
            <a:spLocks noGrp="1"/>
          </p:cNvSpPr>
          <p:nvPr>
            <p:ph type="title"/>
          </p:nvPr>
        </p:nvSpPr>
        <p:spPr>
          <a:xfrm>
            <a:off x="2296634" y="223721"/>
            <a:ext cx="7598730" cy="1076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en-US" sz="3200" dirty="0"/>
              <a:t>Exercise and Balance Programs</a:t>
            </a:r>
            <a:br>
              <a:rPr lang="en-US" sz="3200" dirty="0"/>
            </a:br>
            <a:r>
              <a:rPr lang="en-US" sz="3200" dirty="0"/>
              <a:t>were offered throughout 2023</a:t>
            </a:r>
            <a:endParaRPr sz="3200" dirty="0"/>
          </a:p>
        </p:txBody>
      </p:sp>
      <p:sp>
        <p:nvSpPr>
          <p:cNvPr id="204" name="Google Shape;204;p8"/>
          <p:cNvSpPr txBox="1">
            <a:spLocks noGrp="1"/>
          </p:cNvSpPr>
          <p:nvPr>
            <p:ph idx="1"/>
          </p:nvPr>
        </p:nvSpPr>
        <p:spPr>
          <a:xfrm>
            <a:off x="956409" y="1300417"/>
            <a:ext cx="10279181" cy="5345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u="sng" dirty="0"/>
              <a:t>Aging with Excellence at Northland Shepherd’s Center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600"/>
              <a:buFont typeface="Wingdings" panose="05000000000000000000" pitchFamily="2" charset="2"/>
              <a:buChar char="v"/>
            </a:pPr>
            <a:r>
              <a:rPr lang="en-US" dirty="0"/>
              <a:t>A Matter of Balance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600"/>
              <a:buFont typeface="Wingdings" panose="05000000000000000000" pitchFamily="2" charset="2"/>
              <a:buChar char="v"/>
            </a:pPr>
            <a:r>
              <a:rPr lang="en-US" dirty="0"/>
              <a:t>Chair Yoga and Chair Stretching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600"/>
              <a:buFont typeface="Wingdings" panose="05000000000000000000" pitchFamily="2" charset="2"/>
              <a:buChar char="v"/>
            </a:pPr>
            <a:r>
              <a:rPr lang="en-US" dirty="0"/>
              <a:t>Peer Exercise Program Promotes Independence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600"/>
              <a:buFont typeface="Wingdings" panose="05000000000000000000" pitchFamily="2" charset="2"/>
              <a:buChar char="v"/>
            </a:pPr>
            <a:r>
              <a:rPr lang="en-US" dirty="0"/>
              <a:t>L.I.F.T. (Life Improving Fitness Training)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600"/>
              <a:buFont typeface="Wingdings" panose="05000000000000000000" pitchFamily="2" charset="2"/>
              <a:buChar char="v"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u="sng" dirty="0"/>
              <a:t>University of Missouri Extension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600"/>
              <a:buFont typeface="Wingdings" panose="05000000000000000000" pitchFamily="2" charset="2"/>
              <a:buChar char="v"/>
            </a:pPr>
            <a:r>
              <a:rPr lang="en-US" dirty="0"/>
              <a:t>Stay Strong Stay Healthy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600"/>
              <a:buFont typeface="Wingdings" panose="05000000000000000000" pitchFamily="2" charset="2"/>
              <a:buChar char="v"/>
            </a:pPr>
            <a:r>
              <a:rPr lang="en-US" dirty="0"/>
              <a:t>A Matter of Balance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600"/>
              <a:buFont typeface="Wingdings" panose="05000000000000000000" pitchFamily="2" charset="2"/>
              <a:buChar char="v"/>
            </a:pPr>
            <a:r>
              <a:rPr lang="en-US" dirty="0"/>
              <a:t>Walk with Ease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u="sng" dirty="0"/>
              <a:t>AV Yoga and Wellness</a:t>
            </a:r>
            <a:endParaRPr lang="en-US" dirty="0"/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600"/>
              <a:buFont typeface="Wingdings" panose="05000000000000000000" pitchFamily="2" charset="2"/>
              <a:buChar char="v"/>
            </a:pPr>
            <a:r>
              <a:rPr lang="en-US" dirty="0"/>
              <a:t>Yoga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600"/>
              <a:buFont typeface="Wingdings" panose="05000000000000000000" pitchFamily="2" charset="2"/>
              <a:buChar char="v"/>
            </a:pPr>
            <a:r>
              <a:rPr lang="en-US" dirty="0"/>
              <a:t>Tai Chi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600"/>
              <a:buFont typeface="Wingdings" panose="05000000000000000000" pitchFamily="2" charset="2"/>
              <a:buChar char="v"/>
            </a:pPr>
            <a:r>
              <a:rPr lang="en-US" dirty="0"/>
              <a:t>A Matter of Balance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u="sng" dirty="0"/>
              <a:t>Kearney Firehouse</a:t>
            </a:r>
            <a:r>
              <a:rPr lang="en-US" dirty="0"/>
              <a:t>	                                              </a:t>
            </a:r>
            <a:r>
              <a:rPr lang="en-US" u="sng" dirty="0"/>
              <a:t>Kearney Senior Center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600"/>
              <a:buFont typeface="Wingdings" panose="05000000000000000000" pitchFamily="2" charset="2"/>
              <a:buChar char="v"/>
            </a:pPr>
            <a:r>
              <a:rPr lang="en-US" dirty="0"/>
              <a:t>PEPPI					     A Matter of Balance</a:t>
            </a:r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600"/>
              <a:buFont typeface="Wingdings" panose="05000000000000000000" pitchFamily="2" charset="2"/>
              <a:buChar char="v"/>
            </a:pPr>
            <a:r>
              <a:rPr lang="en-US" dirty="0"/>
              <a:t>Sassy Senior Cardio &amp; Weight Exercise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 lang="en-US" dirty="0"/>
          </a:p>
        </p:txBody>
      </p:sp>
      <p:pic>
        <p:nvPicPr>
          <p:cNvPr id="205" name="Google Shape;205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13191" y="3429000"/>
            <a:ext cx="1503733" cy="13004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9"/>
          <p:cNvSpPr txBox="1">
            <a:spLocks noGrp="1"/>
          </p:cNvSpPr>
          <p:nvPr>
            <p:ph type="title"/>
          </p:nvPr>
        </p:nvSpPr>
        <p:spPr>
          <a:xfrm>
            <a:off x="2159831" y="218716"/>
            <a:ext cx="8256352" cy="732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en-US" sz="4000" dirty="0"/>
              <a:t>Every picture tells a story</a:t>
            </a:r>
            <a:endParaRPr sz="4000" dirty="0"/>
          </a:p>
        </p:txBody>
      </p:sp>
      <p:sp>
        <p:nvSpPr>
          <p:cNvPr id="211" name="Google Shape;211;p9"/>
          <p:cNvSpPr txBox="1">
            <a:spLocks noGrp="1"/>
          </p:cNvSpPr>
          <p:nvPr>
            <p:ph idx="1"/>
          </p:nvPr>
        </p:nvSpPr>
        <p:spPr>
          <a:xfrm>
            <a:off x="680321" y="2105248"/>
            <a:ext cx="10693923" cy="4351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600"/>
              <a:buNone/>
            </a:pPr>
            <a:endParaRPr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824DCC-3BDA-4AE7-A5FF-EDDA7FD97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290" y="4104771"/>
            <a:ext cx="3048000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C5D61D-F372-482F-80A8-EC334463F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8677" y="3601156"/>
            <a:ext cx="3801436" cy="28510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90BF80-AEBA-45F2-A411-BABE709EB3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4824" y="1102513"/>
            <a:ext cx="5350933" cy="28510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1FADDE-D35B-4140-BEAD-212AFDCE2E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756" y="2018763"/>
            <a:ext cx="3048001" cy="25294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08E623-F2B7-4B89-B0F2-245ABB3E4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243" y="1193093"/>
            <a:ext cx="3765224" cy="23805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4F6A9E-AD31-477B-B704-18CE02FF4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9510" y="4096455"/>
            <a:ext cx="3962400" cy="22621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A68E34-61FF-4555-BC2C-714092DE8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5618" y="1076677"/>
            <a:ext cx="3689475" cy="26133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B2F180-5214-42F2-9115-A8984CE574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155" y="3090567"/>
            <a:ext cx="3402255" cy="29663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561AEA-49B3-46C1-B130-0A0070472E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6" y="3627510"/>
            <a:ext cx="2819904" cy="238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8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1"/>
          <p:cNvSpPr txBox="1">
            <a:spLocks noGrp="1"/>
          </p:cNvSpPr>
          <p:nvPr>
            <p:ph type="title"/>
          </p:nvPr>
        </p:nvSpPr>
        <p:spPr>
          <a:xfrm>
            <a:off x="1325090" y="448305"/>
            <a:ext cx="9541820" cy="984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algn="ctr">
              <a:spcBef>
                <a:spcPts val="0"/>
              </a:spcBef>
              <a:buClr>
                <a:schemeClr val="lt2"/>
              </a:buClr>
              <a:buSzPts val="3200"/>
            </a:pPr>
            <a:r>
              <a:rPr lang="en-US" sz="5400" dirty="0">
                <a:latin typeface="Comic Sans MS"/>
                <a:ea typeface="Comic Sans MS"/>
                <a:cs typeface="Comic Sans MS"/>
                <a:sym typeface="Comic Sans MS"/>
              </a:rPr>
              <a:t>joyful Holidays to all!</a:t>
            </a:r>
            <a:br>
              <a:rPr lang="en-US" sz="5400" dirty="0">
                <a:latin typeface="Comic Sans MS"/>
                <a:ea typeface="Comic Sans MS"/>
                <a:cs typeface="Comic Sans MS"/>
                <a:sym typeface="Comic Sans MS"/>
              </a:rPr>
            </a:br>
            <a:endParaRPr dirty="0"/>
          </a:p>
        </p:txBody>
      </p:sp>
      <p:sp>
        <p:nvSpPr>
          <p:cNvPr id="231" name="Google Shape;231;p11"/>
          <p:cNvSpPr txBox="1">
            <a:spLocks noGrp="1"/>
          </p:cNvSpPr>
          <p:nvPr>
            <p:ph idx="1"/>
          </p:nvPr>
        </p:nvSpPr>
        <p:spPr>
          <a:xfrm>
            <a:off x="1097280" y="1727200"/>
            <a:ext cx="10332720" cy="47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240"/>
              <a:buNone/>
            </a:pPr>
            <a:endParaRPr lang="en-US" sz="2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240"/>
              <a:buNone/>
            </a:pPr>
            <a:endParaRPr lang="en-US" sz="2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240"/>
              <a:buNone/>
            </a:pPr>
            <a:endParaRPr lang="en-US" sz="2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240"/>
              <a:buNone/>
            </a:pPr>
            <a:endParaRPr lang="en-US" sz="2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240"/>
              <a:buNone/>
            </a:pPr>
            <a:endParaRPr lang="en-US" sz="2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rPr lang="en-US" sz="2800" dirty="0"/>
              <a:t>We appreciate your attendance at our monthly meetings and your continued dedication to keeping older adults safe in their homes.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rPr lang="en-US" sz="2800" dirty="0"/>
              <a:t>Join us on Tuesday, January 9, 2024 at Northland Neighborhoods, Inc.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240"/>
              <a:buNone/>
            </a:pPr>
            <a:r>
              <a:rPr lang="en-US" sz="2800" dirty="0"/>
              <a:t>We will plan our goals for the new year.</a:t>
            </a:r>
            <a:endParaRPr sz="28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960"/>
              <a:buNone/>
            </a:pPr>
            <a:r>
              <a:rPr lang="en-US" sz="1200" b="1" dirty="0">
                <a:solidFill>
                  <a:srgbClr val="29424D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							</a:t>
            </a:r>
            <a:endParaRPr sz="28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240"/>
              <a:buNone/>
            </a:pPr>
            <a:endParaRPr sz="2800" dirty="0"/>
          </a:p>
        </p:txBody>
      </p:sp>
      <p:pic>
        <p:nvPicPr>
          <p:cNvPr id="232" name="Google Shape;232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76304" y="5150381"/>
            <a:ext cx="1653696" cy="1352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B43322-E2B8-48EF-9759-52EE54737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9867" y="1227413"/>
            <a:ext cx="2201587" cy="22015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1981F-9442-4938-A6DE-0FC2F9D34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695" y="310446"/>
            <a:ext cx="10120572" cy="98777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latin typeface="Libre Franklin Thin"/>
                <a:ea typeface="Libre Franklin Thin"/>
                <a:cs typeface="Libre Franklin Thin"/>
                <a:sym typeface="Libre Franklin Thin"/>
              </a:rPr>
              <a:t>Thank you to all of our coalition members!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08872-5FAB-4429-BC47-100BABF670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4695" y="1678416"/>
            <a:ext cx="4471719" cy="4492755"/>
          </a:xfrm>
        </p:spPr>
        <p:txBody>
          <a:bodyPr>
            <a:noAutofit/>
          </a:bodyPr>
          <a:lstStyle/>
          <a:p>
            <a:pPr marL="0" lvl="0" indent="0">
              <a:lnSpc>
                <a:spcPct val="80000"/>
              </a:lnSpc>
              <a:spcBef>
                <a:spcPts val="0"/>
              </a:spcBef>
              <a:buSzPts val="1120"/>
              <a:buNone/>
            </a:pPr>
            <a:r>
              <a:rPr lang="en-US" dirty="0"/>
              <a:t>Ability KC</a:t>
            </a:r>
          </a:p>
          <a:p>
            <a:pPr marL="0" lvl="0" indent="0">
              <a:lnSpc>
                <a:spcPct val="80000"/>
              </a:lnSpc>
              <a:buSzPts val="1120"/>
              <a:buNone/>
            </a:pPr>
            <a:r>
              <a:rPr lang="en-US" dirty="0"/>
              <a:t>Assured Trust Co</a:t>
            </a:r>
          </a:p>
          <a:p>
            <a:pPr marL="0" lvl="0" indent="0">
              <a:lnSpc>
                <a:spcPct val="80000"/>
              </a:lnSpc>
              <a:buSzPts val="1120"/>
              <a:buNone/>
            </a:pPr>
            <a:r>
              <a:rPr lang="en-US" dirty="0"/>
              <a:t>AV Yoga and Wellness</a:t>
            </a:r>
          </a:p>
          <a:p>
            <a:pPr marL="0" lvl="0" indent="0">
              <a:lnSpc>
                <a:spcPct val="80000"/>
              </a:lnSpc>
              <a:buSzPts val="1120"/>
              <a:buNone/>
            </a:pPr>
            <a:r>
              <a:rPr lang="en-US" dirty="0"/>
              <a:t>Benton Houses of Kansas City</a:t>
            </a:r>
          </a:p>
          <a:p>
            <a:pPr marL="0" lvl="0" indent="0">
              <a:lnSpc>
                <a:spcPct val="80000"/>
              </a:lnSpc>
              <a:buSzPts val="1120"/>
              <a:buNone/>
            </a:pPr>
            <a:r>
              <a:rPr lang="en-US" dirty="0"/>
              <a:t>Chefs for Seniors</a:t>
            </a:r>
          </a:p>
          <a:p>
            <a:pPr marL="0" lvl="0" indent="0">
              <a:lnSpc>
                <a:spcPct val="80000"/>
              </a:lnSpc>
              <a:buSzPts val="1120"/>
              <a:buNone/>
            </a:pPr>
            <a:r>
              <a:rPr lang="en-US" dirty="0"/>
              <a:t>City of Gladstone</a:t>
            </a:r>
          </a:p>
          <a:p>
            <a:pPr marL="0" lvl="0" indent="0">
              <a:lnSpc>
                <a:spcPct val="80000"/>
              </a:lnSpc>
              <a:buSzPts val="1120"/>
              <a:buNone/>
            </a:pPr>
            <a:r>
              <a:rPr lang="en-US" dirty="0"/>
              <a:t>Clay County Senior Services</a:t>
            </a:r>
          </a:p>
          <a:p>
            <a:pPr marL="0" lvl="0" indent="0">
              <a:lnSpc>
                <a:spcPct val="80000"/>
              </a:lnSpc>
              <a:buSzPts val="1120"/>
              <a:buNone/>
            </a:pPr>
            <a:r>
              <a:rPr lang="en-US" dirty="0"/>
              <a:t>Department of Health &amp; Senior Services</a:t>
            </a:r>
          </a:p>
          <a:p>
            <a:pPr marL="0" lvl="0" indent="0">
              <a:lnSpc>
                <a:spcPct val="80000"/>
              </a:lnSpc>
              <a:buSzPts val="1120"/>
              <a:buNone/>
            </a:pPr>
            <a:r>
              <a:rPr lang="en-US" dirty="0"/>
              <a:t>Good Samaritan Center</a:t>
            </a:r>
          </a:p>
          <a:p>
            <a:pPr marL="0" lvl="0" indent="0">
              <a:lnSpc>
                <a:spcPct val="80000"/>
              </a:lnSpc>
              <a:buSzPts val="1120"/>
              <a:buNone/>
            </a:pPr>
            <a:r>
              <a:rPr lang="en-US" dirty="0"/>
              <a:t>KC Lift &amp; Elevator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0A422-C0B9-405C-BD03-B562070541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26414" y="1678416"/>
            <a:ext cx="4603170" cy="5066768"/>
          </a:xfrm>
        </p:spPr>
        <p:txBody>
          <a:bodyPr>
            <a:normAutofit/>
          </a:bodyPr>
          <a:lstStyle/>
          <a:p>
            <a:pPr marL="0" lvl="0" indent="0">
              <a:lnSpc>
                <a:spcPct val="80000"/>
              </a:lnSpc>
              <a:buSzPts val="1120"/>
              <a:buNone/>
            </a:pPr>
            <a:r>
              <a:rPr lang="en-US" dirty="0"/>
              <a:t>Kearney Enrichment Council</a:t>
            </a:r>
          </a:p>
          <a:p>
            <a:pPr marL="0" lvl="0" indent="0">
              <a:lnSpc>
                <a:spcPct val="80000"/>
              </a:lnSpc>
              <a:buSzPts val="1120"/>
              <a:buNone/>
            </a:pPr>
            <a:r>
              <a:rPr lang="en-US" dirty="0"/>
              <a:t>Kearney Fire and Rescue</a:t>
            </a:r>
          </a:p>
          <a:p>
            <a:pPr marL="0" lvl="0" indent="0">
              <a:lnSpc>
                <a:spcPct val="80000"/>
              </a:lnSpc>
              <a:buSzPts val="1120"/>
              <a:buNone/>
            </a:pPr>
            <a:r>
              <a:rPr lang="en-US" dirty="0"/>
              <a:t>Liberty Silver Center</a:t>
            </a:r>
          </a:p>
          <a:p>
            <a:pPr marL="0" lvl="0" indent="0">
              <a:lnSpc>
                <a:spcPct val="80000"/>
              </a:lnSpc>
              <a:buSzPts val="1120"/>
              <a:buNone/>
            </a:pPr>
            <a:r>
              <a:rPr lang="en-US" dirty="0" err="1"/>
              <a:t>Lifescape</a:t>
            </a:r>
            <a:r>
              <a:rPr lang="en-US" dirty="0"/>
              <a:t> Law &amp; Development</a:t>
            </a:r>
          </a:p>
          <a:p>
            <a:pPr marL="0" lvl="0" indent="0">
              <a:lnSpc>
                <a:spcPct val="80000"/>
              </a:lnSpc>
              <a:buSzPts val="1120"/>
              <a:buNone/>
            </a:pPr>
            <a:r>
              <a:rPr lang="en-US" dirty="0" err="1"/>
              <a:t>Mals</a:t>
            </a:r>
            <a:r>
              <a:rPr lang="en-US" dirty="0"/>
              <a:t> Medical Equipment</a:t>
            </a:r>
          </a:p>
          <a:p>
            <a:pPr marL="0" lvl="0" indent="0">
              <a:lnSpc>
                <a:spcPct val="80000"/>
              </a:lnSpc>
              <a:buSzPts val="1120"/>
              <a:buNone/>
            </a:pPr>
            <a:r>
              <a:rPr lang="en-US" dirty="0"/>
              <a:t>North Kansas City YMCA</a:t>
            </a:r>
          </a:p>
          <a:p>
            <a:pPr marL="0" lvl="0" indent="0">
              <a:lnSpc>
                <a:spcPct val="80000"/>
              </a:lnSpc>
              <a:buSzPts val="1120"/>
              <a:buNone/>
            </a:pPr>
            <a:r>
              <a:rPr lang="en-US" dirty="0"/>
              <a:t>Northland Shepherd’s Center</a:t>
            </a:r>
          </a:p>
          <a:p>
            <a:pPr marL="0" lvl="0" indent="0">
              <a:lnSpc>
                <a:spcPct val="80000"/>
              </a:lnSpc>
              <a:buSzPts val="1120"/>
              <a:buNone/>
            </a:pPr>
            <a:r>
              <a:rPr lang="en-US" dirty="0"/>
              <a:t>Northland Shepherd’s Center</a:t>
            </a:r>
          </a:p>
          <a:p>
            <a:pPr marL="0" indent="0">
              <a:lnSpc>
                <a:spcPct val="80000"/>
              </a:lnSpc>
              <a:buSzPts val="1400"/>
              <a:buNone/>
            </a:pPr>
            <a:r>
              <a:rPr lang="en-US" dirty="0"/>
              <a:t>Oak Pointe of Kearney Assisted Living &amp; Memory</a:t>
            </a:r>
          </a:p>
          <a:p>
            <a:pPr marL="0" indent="0">
              <a:lnSpc>
                <a:spcPct val="80000"/>
              </a:lnSpc>
              <a:buSzPts val="1400"/>
              <a:buNone/>
            </a:pPr>
            <a:endParaRPr lang="en-US" dirty="0"/>
          </a:p>
        </p:txBody>
      </p:sp>
      <p:pic>
        <p:nvPicPr>
          <p:cNvPr id="5" name="Google Shape;156;p2">
            <a:extLst>
              <a:ext uri="{FF2B5EF4-FFF2-40B4-BE49-F238E27FC236}">
                <a16:creationId xmlns:a16="http://schemas.microsoft.com/office/drawing/2014/main" id="{89D4C271-880D-4535-9E32-1BC24B8A608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986669" y="5297278"/>
            <a:ext cx="1653696" cy="13520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239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0BAAF-C5B6-4D9C-BCBD-148C4AD8F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289" y="685800"/>
            <a:ext cx="10055394" cy="107526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latin typeface="Libre Franklin Thin"/>
                <a:ea typeface="Libre Franklin Thin"/>
                <a:cs typeface="Libre Franklin Thin"/>
                <a:sym typeface="Libre Franklin Thin"/>
              </a:rPr>
              <a:t>And more thanks to our coalition members!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F3666-BF23-4394-B2AA-873868D8569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27289" y="2244526"/>
            <a:ext cx="4946091" cy="35246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Patt Papenfuhs</a:t>
            </a:r>
          </a:p>
          <a:p>
            <a:pPr marL="0" indent="0">
              <a:buNone/>
            </a:pPr>
            <a:r>
              <a:rPr lang="en-US" dirty="0"/>
              <a:t>Platte County Health Department</a:t>
            </a:r>
          </a:p>
          <a:p>
            <a:pPr marL="0" indent="0">
              <a:buNone/>
            </a:pPr>
            <a:r>
              <a:rPr lang="en-US" dirty="0"/>
              <a:t>Platte County Public Administrator’s Office</a:t>
            </a:r>
          </a:p>
          <a:p>
            <a:pPr marL="0" indent="0">
              <a:buNone/>
            </a:pPr>
            <a:r>
              <a:rPr lang="en-US" dirty="0"/>
              <a:t>Platte County Senior Fund</a:t>
            </a:r>
          </a:p>
          <a:p>
            <a:pPr marL="0" indent="0">
              <a:buNone/>
            </a:pPr>
            <a:r>
              <a:rPr lang="en-US" dirty="0"/>
              <a:t>Platte Senior Services</a:t>
            </a:r>
          </a:p>
          <a:p>
            <a:pPr marL="0" indent="0">
              <a:buNone/>
            </a:pPr>
            <a:r>
              <a:rPr lang="en-US" dirty="0"/>
              <a:t>Rebuilding Together Kansas City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17F49-7613-4F4B-87F0-6EEBA06836B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56904" y="2063395"/>
            <a:ext cx="5086538" cy="3311189"/>
          </a:xfrm>
        </p:spPr>
        <p:txBody>
          <a:bodyPr>
            <a:normAutofit/>
          </a:bodyPr>
          <a:lstStyle/>
          <a:p>
            <a:pPr marL="0" indent="0" defTabSz="457200">
              <a:lnSpc>
                <a:spcPct val="150000"/>
              </a:lnSpc>
              <a:spcBef>
                <a:spcPts val="0"/>
              </a:spcBef>
              <a:buClrTx/>
              <a:buSzPts val="1400"/>
              <a:buNone/>
            </a:pPr>
            <a:r>
              <a:rPr lang="en-US" dirty="0"/>
              <a:t>Right at Home</a:t>
            </a:r>
          </a:p>
          <a:p>
            <a:pPr marL="0" indent="0" defTabSz="457200">
              <a:lnSpc>
                <a:spcPct val="150000"/>
              </a:lnSpc>
              <a:spcBef>
                <a:spcPts val="0"/>
              </a:spcBef>
              <a:buClrTx/>
              <a:buSzPts val="1400"/>
              <a:buNone/>
            </a:pPr>
            <a:r>
              <a:rPr lang="en-US" dirty="0"/>
              <a:t>Saint Luke’s Hospital Of Kansas City</a:t>
            </a:r>
          </a:p>
          <a:p>
            <a:pPr marL="0" lvl="0" indent="0" defTabSz="457200">
              <a:lnSpc>
                <a:spcPct val="150000"/>
              </a:lnSpc>
              <a:spcBef>
                <a:spcPts val="0"/>
              </a:spcBef>
              <a:buClrTx/>
              <a:buSzPts val="1400"/>
              <a:buNone/>
            </a:pPr>
            <a:r>
              <a:rPr lang="en-US" cap="none" dirty="0" err="1"/>
              <a:t>SaRa</a:t>
            </a:r>
            <a:r>
              <a:rPr lang="en-US" cap="none" dirty="0"/>
              <a:t> Health</a:t>
            </a:r>
          </a:p>
          <a:p>
            <a:pPr marL="0" lvl="0" indent="0" defTabSz="457200">
              <a:lnSpc>
                <a:spcPct val="150000"/>
              </a:lnSpc>
              <a:spcBef>
                <a:spcPts val="0"/>
              </a:spcBef>
              <a:buClrTx/>
              <a:buSzPts val="1400"/>
              <a:buNone/>
            </a:pPr>
            <a:r>
              <a:rPr lang="en-US" cap="none" dirty="0"/>
              <a:t>Shepherd Elder Law Group</a:t>
            </a:r>
          </a:p>
          <a:p>
            <a:pPr marL="0" lvl="0" indent="0" defTabSz="457200">
              <a:lnSpc>
                <a:spcPct val="150000"/>
              </a:lnSpc>
              <a:spcBef>
                <a:spcPts val="0"/>
              </a:spcBef>
              <a:buClrTx/>
              <a:buSzPts val="1400"/>
              <a:buNone/>
            </a:pPr>
            <a:r>
              <a:rPr lang="en-US" cap="none" dirty="0"/>
              <a:t>Tri-county Mental Health Services</a:t>
            </a:r>
          </a:p>
          <a:p>
            <a:pPr marL="0" lvl="0" indent="0" defTabSz="457200">
              <a:lnSpc>
                <a:spcPct val="150000"/>
              </a:lnSpc>
              <a:spcBef>
                <a:spcPts val="0"/>
              </a:spcBef>
              <a:buClrTx/>
              <a:buSzPts val="1400"/>
              <a:buNone/>
            </a:pPr>
            <a:r>
              <a:rPr lang="en-US" cap="none" dirty="0"/>
              <a:t>University Of Missouri Extension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Google Shape;156;p2">
            <a:extLst>
              <a:ext uri="{FF2B5EF4-FFF2-40B4-BE49-F238E27FC236}">
                <a16:creationId xmlns:a16="http://schemas.microsoft.com/office/drawing/2014/main" id="{84D83629-7FB9-4F9D-B522-FBC9E904E48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52504" y="4698575"/>
            <a:ext cx="1653696" cy="13520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45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"/>
          <p:cNvSpPr txBox="1">
            <a:spLocks noGrp="1"/>
          </p:cNvSpPr>
          <p:nvPr>
            <p:ph type="title"/>
          </p:nvPr>
        </p:nvSpPr>
        <p:spPr>
          <a:xfrm>
            <a:off x="1537511" y="457201"/>
            <a:ext cx="9116978" cy="767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en-US" sz="4000" dirty="0"/>
              <a:t>Educational Program Meetings 2023</a:t>
            </a:r>
            <a:endParaRPr sz="4000" dirty="0"/>
          </a:p>
        </p:txBody>
      </p:sp>
      <p:sp>
        <p:nvSpPr>
          <p:cNvPr id="169" name="Google Shape;169;p3"/>
          <p:cNvSpPr txBox="1">
            <a:spLocks noGrp="1"/>
          </p:cNvSpPr>
          <p:nvPr>
            <p:ph idx="1"/>
          </p:nvPr>
        </p:nvSpPr>
        <p:spPr>
          <a:xfrm>
            <a:off x="882852" y="1289652"/>
            <a:ext cx="10778911" cy="472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>
              <a:buNone/>
            </a:pPr>
            <a:r>
              <a:rPr lang="en-US" dirty="0"/>
              <a:t>Meetings were held virtually and in person</a:t>
            </a:r>
          </a:p>
          <a:p>
            <a:pPr marL="0" lvl="0" indent="0">
              <a:buNone/>
            </a:pPr>
            <a:r>
              <a:rPr lang="en-US" sz="2000" b="1" u="sng" dirty="0"/>
              <a:t>January</a:t>
            </a:r>
            <a:r>
              <a:rPr lang="en-US" sz="2000" dirty="0"/>
              <a:t> – coalition goals for 2022; membership drive</a:t>
            </a:r>
          </a:p>
          <a:p>
            <a:pPr marL="0" lvl="0" indent="0">
              <a:buNone/>
            </a:pPr>
            <a:r>
              <a:rPr lang="en-US" sz="2000" b="1" u="sng" dirty="0"/>
              <a:t>February</a:t>
            </a:r>
            <a:r>
              <a:rPr lang="en-US" sz="2000" dirty="0"/>
              <a:t> – Falls Data in Clay and Platte Counties –</a:t>
            </a:r>
            <a:br>
              <a:rPr lang="en-US" sz="2000" dirty="0"/>
            </a:br>
            <a:r>
              <a:rPr lang="en-US" sz="2000" dirty="0"/>
              <a:t>Presented by Erin Sanders, MPH | Epidemiology Specialist | Platte County Health Department and </a:t>
            </a:r>
            <a:br>
              <a:rPr lang="en-US" sz="2000" dirty="0"/>
            </a:br>
            <a:r>
              <a:rPr lang="en-US" sz="2000" dirty="0"/>
              <a:t>Stefani Mitchell, Health Data Analyst | Clay County Public Health Center</a:t>
            </a:r>
          </a:p>
          <a:p>
            <a:pPr marL="0" lvl="0" indent="0">
              <a:buNone/>
            </a:pPr>
            <a:r>
              <a:rPr lang="en-US" sz="2000" b="1" u="sng" dirty="0"/>
              <a:t>March</a:t>
            </a:r>
            <a:r>
              <a:rPr lang="en-US" sz="2000" dirty="0"/>
              <a:t> –  Collaborating on Fall Education and Prevention *How we get it done *Better Together  Presented by Kathy Armitage</a:t>
            </a:r>
          </a:p>
          <a:p>
            <a:pPr marL="0" lvl="0" indent="0">
              <a:buNone/>
            </a:pPr>
            <a:r>
              <a:rPr lang="en-US" sz="2000" b="1" u="sng" dirty="0"/>
              <a:t>April</a:t>
            </a:r>
            <a:r>
              <a:rPr lang="en-US" sz="2000" dirty="0"/>
              <a:t> – “Older adults who resistance train improve physical function and adopt long-term exercise habits despite COVID-19 restrictions.”</a:t>
            </a:r>
            <a:br>
              <a:rPr lang="en-US" sz="2000" dirty="0"/>
            </a:br>
            <a:r>
              <a:rPr lang="en-US" sz="2000" dirty="0"/>
              <a:t>Presented by Kristin Miller and Kelsey Weitzel, University of Missouri</a:t>
            </a:r>
          </a:p>
          <a:p>
            <a:pPr marL="0" lvl="0" indent="0">
              <a:buNone/>
            </a:pPr>
            <a:r>
              <a:rPr lang="en-US" sz="2000" b="1" u="sng" dirty="0"/>
              <a:t>May</a:t>
            </a:r>
            <a:r>
              <a:rPr lang="en-US" sz="2000" b="1" dirty="0"/>
              <a:t> </a:t>
            </a:r>
            <a:r>
              <a:rPr lang="en-US" sz="2000" dirty="0"/>
              <a:t>– Ageism: “What can we do about it? Reflect and act”. </a:t>
            </a:r>
            <a:br>
              <a:rPr lang="en-US" sz="2000" dirty="0"/>
            </a:br>
            <a:r>
              <a:rPr lang="en-US" sz="2000" dirty="0"/>
              <a:t>Presented by Paula Zigmond, Program &amp; Resources Manager, Clay County Senior </a:t>
            </a:r>
            <a:r>
              <a:rPr lang="en-US" dirty="0"/>
              <a:t>Services</a:t>
            </a:r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</p:txBody>
      </p:sp>
      <p:pic>
        <p:nvPicPr>
          <p:cNvPr id="170" name="Google Shape;17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52622" y="5171798"/>
            <a:ext cx="1513052" cy="12432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"/>
          <p:cNvSpPr txBox="1">
            <a:spLocks noGrp="1"/>
          </p:cNvSpPr>
          <p:nvPr>
            <p:ph type="title"/>
          </p:nvPr>
        </p:nvSpPr>
        <p:spPr>
          <a:xfrm>
            <a:off x="1288401" y="440267"/>
            <a:ext cx="8596668" cy="688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</a:pPr>
            <a:r>
              <a:rPr lang="en-US" sz="3600" dirty="0"/>
              <a:t>Educational Program Meetings 2023</a:t>
            </a:r>
            <a:endParaRPr sz="3600" dirty="0"/>
          </a:p>
        </p:txBody>
      </p:sp>
      <p:sp>
        <p:nvSpPr>
          <p:cNvPr id="176" name="Google Shape;176;p4"/>
          <p:cNvSpPr txBox="1">
            <a:spLocks noGrp="1"/>
          </p:cNvSpPr>
          <p:nvPr>
            <p:ph idx="1"/>
          </p:nvPr>
        </p:nvSpPr>
        <p:spPr>
          <a:xfrm>
            <a:off x="835378" y="1128889"/>
            <a:ext cx="11096978" cy="5288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360"/>
              <a:buNone/>
            </a:pPr>
            <a:r>
              <a:rPr lang="en-US" sz="2000" b="1" u="sng" dirty="0"/>
              <a:t>June</a:t>
            </a:r>
            <a:r>
              <a:rPr lang="en-US" sz="2000" dirty="0"/>
              <a:t> – Special event in honor of Elder Abuse Awareness Month</a:t>
            </a:r>
            <a:br>
              <a:rPr lang="en-US" sz="2000" dirty="0"/>
            </a:br>
            <a:r>
              <a:rPr lang="en-US" sz="2000" dirty="0"/>
              <a:t>Financial Fraud &amp; Scheme Awareness - presented by Jackie Murtha, VP, Clay County Savings Bank</a:t>
            </a:r>
          </a:p>
          <a:p>
            <a:pPr marL="0" lvl="0" indent="0">
              <a:spcBef>
                <a:spcPts val="0"/>
              </a:spcBef>
              <a:buSzPts val="1360"/>
              <a:buNone/>
            </a:pPr>
            <a:r>
              <a:rPr lang="en-US" sz="2000" dirty="0"/>
              <a:t>Overview of Missouri Adult Protective Services - presented by Tim Jackson, MO DHSS/DSDS</a:t>
            </a:r>
          </a:p>
          <a:p>
            <a:pPr marL="0" lvl="0" indent="0">
              <a:spcBef>
                <a:spcPts val="0"/>
              </a:spcBef>
              <a:buSzPts val="1360"/>
              <a:buNone/>
            </a:pPr>
            <a:r>
              <a:rPr lang="en-US" sz="2000" dirty="0"/>
              <a:t>Direct Adult Protection Services Program - presented by Victoria Jackson, MARC</a:t>
            </a:r>
          </a:p>
          <a:p>
            <a:pPr marL="0" lvl="0" indent="0">
              <a:spcBef>
                <a:spcPts val="0"/>
              </a:spcBef>
              <a:buSzPts val="1360"/>
              <a:buNone/>
            </a:pPr>
            <a:endParaRPr lang="en-US" sz="2000" dirty="0"/>
          </a:p>
          <a:p>
            <a:pPr marL="0" lvl="0" indent="0">
              <a:spcBef>
                <a:spcPts val="0"/>
              </a:spcBef>
              <a:buSzPts val="1360"/>
              <a:buNone/>
            </a:pPr>
            <a:r>
              <a:rPr lang="en-US" sz="2000" b="1" u="sng" dirty="0"/>
              <a:t>July</a:t>
            </a:r>
            <a:r>
              <a:rPr lang="en-US" sz="2000" dirty="0"/>
              <a:t> – Ice cream social event</a:t>
            </a:r>
            <a:endParaRPr lang="en-US" sz="2000" u="sng" dirty="0"/>
          </a:p>
          <a:p>
            <a:pPr marL="0" lvl="0" indent="0">
              <a:spcBef>
                <a:spcPts val="0"/>
              </a:spcBef>
              <a:buSzPts val="1360"/>
              <a:buNone/>
            </a:pPr>
            <a:endParaRPr lang="en-US" sz="2000" u="sng" dirty="0"/>
          </a:p>
          <a:p>
            <a:pPr marL="0" lvl="0" indent="0">
              <a:spcBef>
                <a:spcPts val="0"/>
              </a:spcBef>
              <a:buSzPts val="1360"/>
              <a:buNone/>
            </a:pPr>
            <a:r>
              <a:rPr lang="en-US" sz="2000" b="1" u="sng" dirty="0"/>
              <a:t>August</a:t>
            </a:r>
            <a:r>
              <a:rPr lang="en-US" sz="2000" dirty="0"/>
              <a:t> – Older-Adult Safe Driving Programs</a:t>
            </a:r>
          </a:p>
          <a:p>
            <a:pPr marL="0" lvl="0" indent="0">
              <a:spcBef>
                <a:spcPts val="0"/>
              </a:spcBef>
              <a:buSzPts val="1360"/>
              <a:buNone/>
            </a:pPr>
            <a:r>
              <a:rPr lang="en-US" sz="2000" dirty="0"/>
              <a:t>Presented by Jessica </a:t>
            </a:r>
            <a:r>
              <a:rPr lang="en-US" sz="2000" dirty="0" err="1"/>
              <a:t>Giacone</a:t>
            </a:r>
            <a:r>
              <a:rPr lang="en-US" sz="2000" dirty="0"/>
              <a:t>, BSN, RN, </a:t>
            </a:r>
            <a:r>
              <a:rPr lang="en-US" sz="2000" dirty="0" err="1"/>
              <a:t>CCRN,Trauma</a:t>
            </a:r>
            <a:r>
              <a:rPr lang="en-US" sz="2000" dirty="0"/>
              <a:t> Outreach &amp; Injury Prevention Coordinator, Saint Luke’s Hospital and Olivia </a:t>
            </a:r>
            <a:r>
              <a:rPr lang="en-US" sz="2000" dirty="0" err="1"/>
              <a:t>Desmairas</a:t>
            </a:r>
            <a:r>
              <a:rPr lang="en-US" sz="2000" dirty="0"/>
              <a:t>, MSN, RN, CCRN, TCRN, CPHQ, Trauma Injury Prevention Education Specialist, University of Kansas Health</a:t>
            </a:r>
          </a:p>
          <a:p>
            <a:pPr marL="0" lvl="0" indent="0">
              <a:spcBef>
                <a:spcPts val="0"/>
              </a:spcBef>
              <a:buSzPts val="1360"/>
              <a:buNone/>
            </a:pPr>
            <a:endParaRPr lang="en-US" sz="2000" dirty="0"/>
          </a:p>
          <a:p>
            <a:pPr marL="0" lvl="0" indent="0">
              <a:spcBef>
                <a:spcPts val="0"/>
              </a:spcBef>
              <a:buSzPts val="1360"/>
              <a:buNone/>
            </a:pPr>
            <a:r>
              <a:rPr lang="en-US" sz="2000" b="1" u="sng" dirty="0"/>
              <a:t>September</a:t>
            </a:r>
            <a:r>
              <a:rPr lang="en-US" sz="2000" dirty="0"/>
              <a:t> - National Falls Prevention Awareness Week</a:t>
            </a:r>
          </a:p>
          <a:p>
            <a:pPr marL="0" lvl="0" indent="0">
              <a:spcBef>
                <a:spcPts val="0"/>
              </a:spcBef>
              <a:buSzPts val="1360"/>
              <a:buNone/>
            </a:pPr>
            <a:endParaRPr lang="en-US" sz="2000" u="sng" dirty="0"/>
          </a:p>
          <a:p>
            <a:pPr marL="0" lvl="0" indent="0">
              <a:spcBef>
                <a:spcPts val="0"/>
              </a:spcBef>
              <a:buSzPts val="1360"/>
              <a:buNone/>
            </a:pPr>
            <a:r>
              <a:rPr lang="en-US" sz="2000" b="1" u="sng" dirty="0"/>
              <a:t>October</a:t>
            </a:r>
            <a:r>
              <a:rPr lang="en-US" sz="2000" dirty="0"/>
              <a:t> – Medicare</a:t>
            </a:r>
          </a:p>
          <a:p>
            <a:pPr marL="0" lvl="0" indent="0">
              <a:spcBef>
                <a:spcPts val="0"/>
              </a:spcBef>
              <a:buSzPts val="1360"/>
              <a:buNone/>
            </a:pPr>
            <a:r>
              <a:rPr lang="en-US" sz="2000" dirty="0"/>
              <a:t>Presented by The Medicare Whisperer, Patricia </a:t>
            </a:r>
            <a:r>
              <a:rPr lang="en-US" sz="2000" dirty="0" err="1"/>
              <a:t>Engelage</a:t>
            </a:r>
            <a:endParaRPr lang="en-US" sz="2000" dirty="0"/>
          </a:p>
          <a:p>
            <a:pPr marL="0" lvl="0" indent="0">
              <a:spcBef>
                <a:spcPts val="0"/>
              </a:spcBef>
              <a:buSzPts val="1360"/>
              <a:buNone/>
            </a:pPr>
            <a:endParaRPr lang="en-US" sz="2000" dirty="0"/>
          </a:p>
          <a:p>
            <a:pPr marL="0" lvl="0" indent="0">
              <a:spcBef>
                <a:spcPts val="0"/>
              </a:spcBef>
              <a:buSzPts val="1360"/>
              <a:buNone/>
            </a:pPr>
            <a:r>
              <a:rPr lang="en-US" sz="2000" b="1" u="sng" dirty="0"/>
              <a:t>November</a:t>
            </a:r>
            <a:r>
              <a:rPr lang="en-US" sz="2000" dirty="0"/>
              <a:t> – Caregiving &amp; Falls Prevention</a:t>
            </a:r>
          </a:p>
          <a:p>
            <a:pPr marL="0" lvl="0" indent="0">
              <a:spcBef>
                <a:spcPts val="0"/>
              </a:spcBef>
              <a:buSzPts val="1360"/>
              <a:buNone/>
            </a:pPr>
            <a:r>
              <a:rPr lang="en-US" sz="2000" dirty="0"/>
              <a:t>Presented by Amy Vance, AV Yoga &amp; Wellness</a:t>
            </a:r>
          </a:p>
        </p:txBody>
      </p:sp>
      <p:pic>
        <p:nvPicPr>
          <p:cNvPr id="177" name="Google Shape;17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97067" y="5407378"/>
            <a:ext cx="1343378" cy="834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7905B-76F3-4975-BB83-472A90D1B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7666" y="485423"/>
            <a:ext cx="8596668" cy="654756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Falls Prevention Awareness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362D5-8617-4421-88B4-420808E11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421" y="1659469"/>
            <a:ext cx="10092267" cy="43349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September 28 – Falls Prevention Seminar &amp; Fair, Platte Co. Community Center South</a:t>
            </a:r>
          </a:p>
          <a:p>
            <a:pPr marL="0" indent="0">
              <a:buNone/>
            </a:pPr>
            <a:endParaRPr lang="en-US" dirty="0"/>
          </a:p>
          <a:p>
            <a:pPr marL="0" indent="0" algn="r">
              <a:buNone/>
            </a:pPr>
            <a:r>
              <a:rPr lang="en-US" dirty="0"/>
              <a:t>Falls Prevention Bingo Tour all month long!</a:t>
            </a:r>
          </a:p>
          <a:p>
            <a:pPr marL="0" indent="0" algn="r">
              <a:buNone/>
            </a:pPr>
            <a:br>
              <a:rPr lang="en-US" dirty="0"/>
            </a:br>
            <a:r>
              <a:rPr lang="en-US" dirty="0"/>
              <a:t>9/18 at Benton House, Staley Hills</a:t>
            </a:r>
            <a:br>
              <a:rPr lang="en-US" dirty="0"/>
            </a:br>
            <a:r>
              <a:rPr lang="en-US" dirty="0"/>
              <a:t>9/20 at Kearney Senior Center</a:t>
            </a:r>
            <a:br>
              <a:rPr lang="en-US" dirty="0"/>
            </a:br>
            <a:r>
              <a:rPr lang="en-US" dirty="0"/>
              <a:t>9/22 at Benton House, Tiffany Springs</a:t>
            </a:r>
            <a:br>
              <a:rPr lang="en-US" dirty="0"/>
            </a:br>
            <a:r>
              <a:rPr lang="en-US" dirty="0"/>
              <a:t>9/28 at Platte Co Community Center South</a:t>
            </a:r>
            <a:br>
              <a:rPr lang="en-US" dirty="0"/>
            </a:br>
            <a:r>
              <a:rPr lang="en-US" dirty="0"/>
              <a:t>9/29 at Smithville Senior Center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B60CE7-4481-4476-865F-0CB095F3F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1327" y="5285853"/>
            <a:ext cx="1499746" cy="12985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A64B6A-8DEA-47A4-973B-37BC73B9A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3608" y="2302935"/>
            <a:ext cx="2990881" cy="387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38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7905B-76F3-4975-BB83-472A90D1B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111" y="745066"/>
            <a:ext cx="9017090" cy="65475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/>
              <a:t>Falls Prevention Coalition Presence at Community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362D5-8617-4421-88B4-420808E11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3422" y="1399822"/>
            <a:ext cx="10137422" cy="5184592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/>
              <a:t>Falls Prevention Bingo events in May at Parkville Living Center and Northland Shepherd’s Center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/>
              <a:t>Platte County Senior Fair in September – members provided information on falls prevention at their booths.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/>
              <a:t>Clay County Resource Fair in October - members provided information on falls prevention at their booths.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B60CE7-4481-4476-865F-0CB095F3F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1994" y="4326297"/>
            <a:ext cx="1499746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912243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B343-FCF4-43CF-B84C-E55EDA226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6608" y="609600"/>
            <a:ext cx="7457394" cy="801511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Partnerships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CFAEF-5088-40F9-9E53-FA662E146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971" y="1526605"/>
            <a:ext cx="8596668" cy="4817751"/>
          </a:xfrm>
        </p:spPr>
        <p:txBody>
          <a:bodyPr>
            <a:normAutofit/>
          </a:bodyPr>
          <a:lstStyle/>
          <a:p>
            <a:r>
              <a:rPr lang="en-US" sz="2000" dirty="0"/>
              <a:t>We continue to get referrals from local Fire &amp; EMS agencies and partner with Gladstone Fire-EMS, Kearney Fire &amp; Rescue Protection District, NKC Fire Department, Excelsior Springs Fire Department, Northland Regional Ambulance District, and KCMO Fire Department.</a:t>
            </a:r>
          </a:p>
          <a:p>
            <a:r>
              <a:rPr lang="en-US" sz="2000" dirty="0"/>
              <a:t>CAPABLE with NKC Hospital Home Health. </a:t>
            </a:r>
          </a:p>
          <a:p>
            <a:r>
              <a:rPr lang="en-US" sz="2000" dirty="0"/>
              <a:t>Northland Living Well Collaborative agencies offered </a:t>
            </a:r>
            <a:r>
              <a:rPr lang="en-US" sz="2000" b="1" i="1" dirty="0"/>
              <a:t>A Matter of Balance </a:t>
            </a:r>
            <a:r>
              <a:rPr lang="en-US" sz="2000" dirty="0"/>
              <a:t>at Northland Shepherd’s Center, Smithville Senior Center, Excelsior Springs Colony Plaza, NKC Parks &amp; Recreation.</a:t>
            </a:r>
          </a:p>
          <a:p>
            <a:r>
              <a:rPr lang="en-US" sz="2000" dirty="0"/>
              <a:t>MARC is now funding home modifications; in the Northland partner agencies are Rebuilding Together Kansas City and Northland Neighborhoods, Inc.</a:t>
            </a:r>
          </a:p>
          <a:p>
            <a:r>
              <a:rPr lang="en-US" sz="2000" dirty="0"/>
              <a:t>With area hospitals to include falls prevention information in their discharge plans.</a:t>
            </a:r>
          </a:p>
          <a:p>
            <a:pPr marL="0" indent="0" algn="ctr">
              <a:buNone/>
            </a:pPr>
            <a:endParaRPr lang="en-US" sz="2800" b="1" dirty="0">
              <a:solidFill>
                <a:schemeClr val="accent3"/>
              </a:solidFill>
              <a:latin typeface="Gabriola" panose="04040605051002020D02" pitchFamily="82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DCA122-140E-4977-B2B2-5FDF42A79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156" y="4518613"/>
            <a:ext cx="1499746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8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2F691-F5C9-4B98-A374-3643282B1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Leadership and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D7604-D7A1-4669-9919-DBA643E8B3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Tina Uridge presented at the Gladstone Rotary and received a $200 donation to the SFPC.</a:t>
            </a:r>
          </a:p>
          <a:p>
            <a:r>
              <a:rPr lang="en-US" dirty="0"/>
              <a:t>for the </a:t>
            </a:r>
            <a:r>
              <a:rPr lang="en-US" b="1" i="1" dirty="0"/>
              <a:t>Show Me Falls Free Missouri Coalition</a:t>
            </a:r>
            <a:r>
              <a:rPr lang="en-US" dirty="0"/>
              <a:t> meeting in July:</a:t>
            </a:r>
            <a:br>
              <a:rPr lang="en-US" dirty="0"/>
            </a:br>
            <a:r>
              <a:rPr lang="en-US" dirty="0"/>
              <a:t>Karl Schafer participated on a panel of Physical Therapists;</a:t>
            </a:r>
            <a:br>
              <a:rPr lang="en-US" dirty="0"/>
            </a:br>
            <a:r>
              <a:rPr lang="en-US" dirty="0"/>
              <a:t>Tina Uridge presented on developing and sustaining a falls prevention coalition.</a:t>
            </a:r>
          </a:p>
          <a:p>
            <a:r>
              <a:rPr lang="en-US" dirty="0"/>
              <a:t>Drive-thru food distribution events included falls prevention information.</a:t>
            </a:r>
          </a:p>
          <a:p>
            <a:r>
              <a:rPr lang="en-US" dirty="0"/>
              <a:t>Meals on Wheels participants received falls prevention information.</a:t>
            </a:r>
          </a:p>
          <a:p>
            <a:r>
              <a:rPr lang="en-US" dirty="0"/>
              <a:t>Oh and not to forget…</a:t>
            </a:r>
            <a:br>
              <a:rPr lang="en-US" dirty="0"/>
            </a:br>
            <a:r>
              <a:rPr lang="en-US" dirty="0"/>
              <a:t>SFPC members showcase their organizations each month during the Agency Spotlight at our meetings!</a:t>
            </a:r>
          </a:p>
        </p:txBody>
      </p:sp>
      <p:pic>
        <p:nvPicPr>
          <p:cNvPr id="5" name="Google Shape;205;p8">
            <a:extLst>
              <a:ext uri="{FF2B5EF4-FFF2-40B4-BE49-F238E27FC236}">
                <a16:creationId xmlns:a16="http://schemas.microsoft.com/office/drawing/2014/main" id="{68880523-ED01-414E-8580-ABD1B5617D1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85724" y="5257800"/>
            <a:ext cx="1503733" cy="13004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654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1142</TotalTime>
  <Words>543</Words>
  <Application>Microsoft Office PowerPoint</Application>
  <PresentationFormat>Widescreen</PresentationFormat>
  <Paragraphs>113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Century Gothic</vt:lpstr>
      <vt:lpstr>Comic Sans MS</vt:lpstr>
      <vt:lpstr>Libre Franklin Thin</vt:lpstr>
      <vt:lpstr>Architects Daughter</vt:lpstr>
      <vt:lpstr>Gabriola</vt:lpstr>
      <vt:lpstr>Corbel</vt:lpstr>
      <vt:lpstr>Wingdings</vt:lpstr>
      <vt:lpstr>Basis</vt:lpstr>
      <vt:lpstr>Senior Falls Prevention Coalition of Clay and Platte Counties</vt:lpstr>
      <vt:lpstr>Thank you to all of our coalition members!</vt:lpstr>
      <vt:lpstr>And more thanks to our coalition members!</vt:lpstr>
      <vt:lpstr>Educational Program Meetings 2023</vt:lpstr>
      <vt:lpstr>Educational Program Meetings 2023</vt:lpstr>
      <vt:lpstr>Falls Prevention Awareness Events</vt:lpstr>
      <vt:lpstr>Falls Prevention Coalition Presence at Community Events</vt:lpstr>
      <vt:lpstr>Partnerships</vt:lpstr>
      <vt:lpstr>Leadership and Education</vt:lpstr>
      <vt:lpstr>Exercise and Balance Programs were offered throughout 2023</vt:lpstr>
      <vt:lpstr>Every picture tells a story</vt:lpstr>
      <vt:lpstr>PowerPoint Presentation</vt:lpstr>
      <vt:lpstr>joyful Holidays to all!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Senior Falls Prevention Coalition of Clay and Platte Counties</dc:title>
  <dc:creator>paula zigmond</dc:creator>
  <cp:lastModifiedBy>paula zigmond</cp:lastModifiedBy>
  <cp:revision>98</cp:revision>
  <dcterms:created xsi:type="dcterms:W3CDTF">2019-11-25T17:25:22Z</dcterms:created>
  <dcterms:modified xsi:type="dcterms:W3CDTF">2023-12-04T21:42:55Z</dcterms:modified>
</cp:coreProperties>
</file>